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6"/>
  </p:notesMasterIdLst>
  <p:sldIdLst>
    <p:sldId id="280" r:id="rId2"/>
    <p:sldId id="282" r:id="rId3"/>
    <p:sldId id="286" r:id="rId4"/>
    <p:sldId id="283" r:id="rId5"/>
  </p:sldIdLst>
  <p:sldSz cx="9144000" cy="5715000" type="screen16x10"/>
  <p:notesSz cx="6858000" cy="9144000"/>
  <p:defaultTextStyle>
    <a:defPPr>
      <a:defRPr lang="da-DK"/>
    </a:defPPr>
    <a:lvl1pPr marL="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4562"/>
    <a:srgbClr val="549EC7"/>
    <a:srgbClr val="337DA7"/>
    <a:srgbClr val="347DA7"/>
    <a:srgbClr val="007A8D"/>
    <a:srgbClr val="2091A2"/>
    <a:srgbClr val="45B7C1"/>
    <a:srgbClr val="FFEC00"/>
    <a:srgbClr val="51B4C1"/>
    <a:srgbClr val="D9DF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61"/>
    <p:restoredTop sz="94694"/>
  </p:normalViewPr>
  <p:slideViewPr>
    <p:cSldViewPr snapToGrid="0" snapToObjects="1" showGuides="1">
      <p:cViewPr>
        <p:scale>
          <a:sx n="112" d="100"/>
          <a:sy n="112" d="100"/>
        </p:scale>
        <p:origin x="-954" y="-72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6A3C5-D038-AF48-8248-1EC1BAB0F660}" type="datetimeFigureOut">
              <a:rPr lang="da-DK" smtClean="0"/>
              <a:t>29-01-2019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A0114A-87C3-AE42-9FE6-947C2632DDED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11195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0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03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05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07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09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10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212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814" algn="l" defTabSz="713203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6858000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958103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61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el og indhold">
    <p:bg>
      <p:bgPr>
        <a:solidFill>
          <a:srgbClr val="2091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="" xmlns:a16="http://schemas.microsoft.com/office/drawing/2014/main" id="{2786D59D-BD04-8F44-9FD3-56EBF47B23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753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el og indhold">
    <p:bg>
      <p:bgPr>
        <a:solidFill>
          <a:srgbClr val="007A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lede 11">
            <a:extLst>
              <a:ext uri="{FF2B5EF4-FFF2-40B4-BE49-F238E27FC236}">
                <a16:creationId xmlns="" xmlns:a16="http://schemas.microsoft.com/office/drawing/2014/main" id="{E95201FA-75DE-2C4A-A557-5E1EDD1DE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6539" b="60967"/>
          <a:stretch/>
        </p:blipFill>
        <p:spPr>
          <a:xfrm>
            <a:off x="4377601" y="3182401"/>
            <a:ext cx="4766400" cy="2532600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2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  <p:sp>
        <p:nvSpPr>
          <p:cNvPr id="4" name="Pladsholder til indhold 3">
            <a:extLst>
              <a:ext uri="{FF2B5EF4-FFF2-40B4-BE49-F238E27FC236}">
                <a16:creationId xmlns="" xmlns:a16="http://schemas.microsoft.com/office/drawing/2014/main" id="{35B697E9-8A92-D243-8D84-6A38C8D1D5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350168" y="1662113"/>
            <a:ext cx="6443663" cy="1404937"/>
          </a:xfrm>
        </p:spPr>
        <p:txBody>
          <a:bodyPr>
            <a:normAutofit/>
          </a:bodyPr>
          <a:lstStyle>
            <a:lvl1pPr algn="ctr">
              <a:defRPr sz="4200">
                <a:solidFill>
                  <a:schemeClr val="bg1"/>
                </a:solidFill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da-DK" dirty="0"/>
              <a:t>Rediger teksttypografien i masteren</a:t>
            </a:r>
          </a:p>
        </p:txBody>
      </p:sp>
    </p:spTree>
    <p:extLst>
      <p:ext uri="{BB962C8B-B14F-4D97-AF65-F5344CB8AC3E}">
        <p14:creationId xmlns:p14="http://schemas.microsoft.com/office/powerpoint/2010/main" val="4236487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="" xmlns:a16="http://schemas.microsoft.com/office/drawing/2014/main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DA362614-BAA2-0443-82DE-CE0117E3FF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556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">
    <p:bg>
      <p:bgPr>
        <a:solidFill>
          <a:srgbClr val="33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6009874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pic>
        <p:nvPicPr>
          <p:cNvPr id="2" name="Billede 1">
            <a:extLst>
              <a:ext uri="{FF2B5EF4-FFF2-40B4-BE49-F238E27FC236}">
                <a16:creationId xmlns="" xmlns:a16="http://schemas.microsoft.com/office/drawing/2014/main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-508998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297A7741-8029-B34C-BB59-C4D5D4B296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33869" y="2108245"/>
            <a:ext cx="2669816" cy="1073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456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bg>
      <p:bgPr>
        <a:solidFill>
          <a:srgbClr val="1345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220609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  <p15:guide id="3" pos="5756" userDrawn="1">
          <p15:clr>
            <a:srgbClr val="FBAE40"/>
          </p15:clr>
        </p15:guide>
        <p15:guide id="4" orient="horz" pos="343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49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slide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="" xmlns:a16="http://schemas.microsoft.com/office/drawing/2014/main" id="{308482AD-0383-754A-ABAE-5382F1666F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31" t="1" r="1" b="46919"/>
          <a:stretch/>
        </p:blipFill>
        <p:spPr>
          <a:xfrm>
            <a:off x="0" y="1761422"/>
            <a:ext cx="6991579" cy="3953577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79EFAE13-1D60-0A4F-ADDA-84E37D9995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52500" y="4810526"/>
            <a:ext cx="1578944" cy="634599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5896727"/>
            <a:ext cx="3086100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3138" y="1382184"/>
            <a:ext cx="5584416" cy="999376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600" b="0" i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a-DK" dirty="0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3138" y="2510086"/>
            <a:ext cx="6858000" cy="1379802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a-DK" dirty="0"/>
              <a:t>Klik for at redigere undertiteltypografien i masteren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176229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  <p15:guide id="3" pos="613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7886700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7886487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27" name="Billede 26">
            <a:extLst>
              <a:ext uri="{FF2B5EF4-FFF2-40B4-BE49-F238E27FC236}">
                <a16:creationId xmlns="" xmlns:a16="http://schemas.microsoft.com/office/drawing/2014/main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59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pic>
        <p:nvPicPr>
          <p:cNvPr id="27" name="Billede 26">
            <a:extLst>
              <a:ext uri="{FF2B5EF4-FFF2-40B4-BE49-F238E27FC236}">
                <a16:creationId xmlns="" xmlns:a16="http://schemas.microsoft.com/office/drawing/2014/main" id="{C9EE5561-02F8-9440-93F9-F10EBBB4FA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306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66F9560D-F720-0B45-8059-8893C9EB3EE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" t="3388" r="-4514"/>
          <a:stretch/>
        </p:blipFill>
        <p:spPr>
          <a:xfrm>
            <a:off x="5371319" y="0"/>
            <a:ext cx="4114707" cy="571499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5812" r="31420" b="11550"/>
          <a:stretch/>
        </p:blipFill>
        <p:spPr>
          <a:xfrm>
            <a:off x="3293566" y="1"/>
            <a:ext cx="6108700" cy="5714999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4988229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50" y="1662113"/>
            <a:ext cx="4988016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D4E16806-1228-0F4E-9251-C8D319F017A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261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lede 8">
            <a:extLst>
              <a:ext uri="{FF2B5EF4-FFF2-40B4-BE49-F238E27FC236}">
                <a16:creationId xmlns="" xmlns:a16="http://schemas.microsoft.com/office/drawing/2014/main" id="{274D0406-323E-0D43-8C60-996658180A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27164" t="-16854" r="4256" b="77660"/>
          <a:stretch/>
        </p:blipFill>
        <p:spPr>
          <a:xfrm>
            <a:off x="3035300" y="3004458"/>
            <a:ext cx="6108700" cy="2710542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/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/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rgbClr val="2091A2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/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128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="" xmlns:a16="http://schemas.microsoft.com/office/drawing/2014/main" id="{027F4CB8-748C-E04E-84E9-6C7174910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82" b="6657"/>
          <a:stretch/>
        </p:blipFill>
        <p:spPr>
          <a:xfrm>
            <a:off x="0" y="0"/>
            <a:ext cx="9143999" cy="5715000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="" xmlns:a16="http://schemas.microsoft.com/office/drawing/2014/main" id="{6173725E-F125-1A49-AB08-CF61964002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70000"/>
          </a:blip>
          <a:srcRect l="-1" r="26539" b="60967"/>
          <a:stretch/>
        </p:blipFill>
        <p:spPr>
          <a:xfrm>
            <a:off x="4377600" y="3182401"/>
            <a:ext cx="4766400" cy="2532600"/>
          </a:xfrm>
          <a:prstGeom prst="rect">
            <a:avLst/>
          </a:prstGeom>
        </p:spPr>
      </p:pic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6211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="" xmlns:a16="http://schemas.microsoft.com/office/drawing/2014/main" id="{7714E126-39B4-E64E-A629-2D16884766C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693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og indhold">
    <p:bg>
      <p:bgPr>
        <a:solidFill>
          <a:srgbClr val="347D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="" xmlns:a16="http://schemas.microsoft.com/office/drawing/2014/main" id="{059A32A2-47D7-1C4D-848A-E69E9E87A7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088" b="61228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256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">
    <p:bg>
      <p:bgPr>
        <a:solidFill>
          <a:srgbClr val="45B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">
            <a:extLst>
              <a:ext uri="{FF2B5EF4-FFF2-40B4-BE49-F238E27FC236}">
                <a16:creationId xmlns="" xmlns:a16="http://schemas.microsoft.com/office/drawing/2014/main" id="{4D3D39DC-B166-7A45-AE68-9A7F130617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7242" b="61310"/>
          <a:stretch/>
        </p:blipFill>
        <p:spPr>
          <a:xfrm>
            <a:off x="4379278" y="3181282"/>
            <a:ext cx="4764722" cy="2533718"/>
          </a:xfrm>
          <a:prstGeom prst="rect">
            <a:avLst/>
          </a:prstGeom>
        </p:spPr>
      </p:pic>
      <p:sp>
        <p:nvSpPr>
          <p:cNvPr id="18" name="Pladsholder til sidefod 17">
            <a:extLst>
              <a:ext uri="{FF2B5EF4-FFF2-40B4-BE49-F238E27FC236}">
                <a16:creationId xmlns="" xmlns:a16="http://schemas.microsoft.com/office/drawing/2014/main" id="{E2FB1501-613B-8B44-B489-9768C9E4F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16" name="Titel 15">
            <a:extLst>
              <a:ext uri="{FF2B5EF4-FFF2-40B4-BE49-F238E27FC236}">
                <a16:creationId xmlns="" xmlns:a16="http://schemas.microsoft.com/office/drawing/2014/main" id="{D21B5BC7-2603-3B4E-93E8-779AA598B1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5737" y="1020763"/>
            <a:ext cx="6738651" cy="6041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Overskrift skal stå her</a:t>
            </a:r>
          </a:p>
        </p:txBody>
      </p:sp>
      <p:sp>
        <p:nvSpPr>
          <p:cNvPr id="23" name="Pladsholder til tekst 22">
            <a:extLst>
              <a:ext uri="{FF2B5EF4-FFF2-40B4-BE49-F238E27FC236}">
                <a16:creationId xmlns="" xmlns:a16="http://schemas.microsoft.com/office/drawing/2014/main" id="{DB027E1D-551F-614A-B54D-3207D16815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5950" y="327025"/>
            <a:ext cx="5353050" cy="260804"/>
          </a:xfrm>
        </p:spPr>
        <p:txBody>
          <a:bodyPr>
            <a:normAutofit/>
          </a:bodyPr>
          <a:lstStyle>
            <a:lvl1pPr>
              <a:defRPr sz="1200" b="1" spc="300">
                <a:solidFill>
                  <a:schemeClr val="bg1"/>
                </a:solidFill>
              </a:defRPr>
            </a:lvl1pPr>
          </a:lstStyle>
          <a:p>
            <a:pPr lvl="0"/>
            <a:r>
              <a:rPr lang="da-DK" dirty="0"/>
              <a:t>TEMAOVERSKRIFT</a:t>
            </a:r>
          </a:p>
        </p:txBody>
      </p:sp>
      <p:sp>
        <p:nvSpPr>
          <p:cNvPr id="25" name="Pladsholder til tekst 24">
            <a:extLst>
              <a:ext uri="{FF2B5EF4-FFF2-40B4-BE49-F238E27FC236}">
                <a16:creationId xmlns="" xmlns:a16="http://schemas.microsoft.com/office/drawing/2014/main" id="{5512BAC3-ECC3-8D4D-BB98-A376A5D93C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949" y="1678203"/>
            <a:ext cx="6738439" cy="29003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da-DK" dirty="0"/>
              <a:t>Indhold og punktopstilling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pic>
        <p:nvPicPr>
          <p:cNvPr id="11" name="Billede 10">
            <a:extLst>
              <a:ext uri="{FF2B5EF4-FFF2-40B4-BE49-F238E27FC236}">
                <a16:creationId xmlns="" xmlns:a16="http://schemas.microsoft.com/office/drawing/2014/main" id="{78C3B46C-0A76-664F-B358-7A897B0F05D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5737" y="5198095"/>
            <a:ext cx="624509" cy="2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33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737" y="1020763"/>
            <a:ext cx="7886700" cy="60419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a-DK" dirty="0"/>
              <a:t>Klik for at redigere i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37" y="1666516"/>
            <a:ext cx="7886700" cy="317533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495" y="5356731"/>
            <a:ext cx="2922814" cy="30427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80561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92" r:id="rId4"/>
    <p:sldLayoutId id="2147483686" r:id="rId5"/>
    <p:sldLayoutId id="2147483687" r:id="rId6"/>
    <p:sldLayoutId id="2147483698" r:id="rId7"/>
    <p:sldLayoutId id="2147483688" r:id="rId8"/>
    <p:sldLayoutId id="2147483694" r:id="rId9"/>
    <p:sldLayoutId id="2147483695" r:id="rId10"/>
    <p:sldLayoutId id="2147483696" r:id="rId11"/>
    <p:sldLayoutId id="2147483691" r:id="rId12"/>
    <p:sldLayoutId id="2147483689" r:id="rId13"/>
    <p:sldLayoutId id="2147483690" r:id="rId14"/>
    <p:sldLayoutId id="2147483664" r:id="rId15"/>
    <p:sldLayoutId id="2147483665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403225" indent="-17780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25425" indent="-220663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85" userDrawn="1">
          <p15:clr>
            <a:srgbClr val="F26B43"/>
          </p15:clr>
        </p15:guide>
        <p15:guide id="4" orient="horz" pos="3430" userDrawn="1">
          <p15:clr>
            <a:srgbClr val="F26B43"/>
          </p15:clr>
        </p15:guide>
        <p15:guide id="5" orient="horz" pos="643" userDrawn="1">
          <p15:clr>
            <a:srgbClr val="F26B43"/>
          </p15:clr>
        </p15:guide>
        <p15:guide id="6" pos="5359" userDrawn="1">
          <p15:clr>
            <a:srgbClr val="F26B43"/>
          </p15:clr>
        </p15:guide>
        <p15:guide id="7" orient="horz" pos="104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koler.syddjurs.dk/aula/planer/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aulainfo.dk/wp-content/uploads/Artikel-5-Organisering-af-superbrugere-samt-planl&#230;gning-af-uddannelsesforl&#248;b-og-ressourcer.pdf" TargetMode="External"/><Relationship Id="rId2" Type="http://schemas.openxmlformats.org/officeDocument/2006/relationships/hyperlink" Target="https://skoler.syddjurs.dk/aula/uddannelse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aulainfo.dk/foraeldreloggerne/" TargetMode="External"/><Relationship Id="rId4" Type="http://schemas.openxmlformats.org/officeDocument/2006/relationships/hyperlink" Target="https://skoler.syddjurs.dk/aula/principper-for-god-kommunikation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el 16">
            <a:extLst>
              <a:ext uri="{FF2B5EF4-FFF2-40B4-BE49-F238E27FC236}">
                <a16:creationId xmlns="" xmlns:a16="http://schemas.microsoft.com/office/drawing/2014/main" id="{BC5E4AF7-09C9-5646-9FEE-77AD49940D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Nyhedsbrev </a:t>
            </a:r>
            <a:r>
              <a:rPr lang="da-DK" dirty="0" smtClean="0"/>
              <a:t>7</a:t>
            </a:r>
            <a:endParaRPr lang="da-DK" dirty="0"/>
          </a:p>
        </p:txBody>
      </p:sp>
      <p:sp>
        <p:nvSpPr>
          <p:cNvPr id="18" name="Undertitel 17">
            <a:extLst>
              <a:ext uri="{FF2B5EF4-FFF2-40B4-BE49-F238E27FC236}">
                <a16:creationId xmlns="" xmlns:a16="http://schemas.microsoft.com/office/drawing/2014/main" id="{52654500-F809-E74C-B6A3-C61D4A16F7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sz="2000" dirty="0" smtClean="0"/>
              <a:t>Udrulning af Aula</a:t>
            </a: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4245180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57D033EB-35D6-B343-9C73-3D043FDB0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737" y="1020763"/>
            <a:ext cx="7723930" cy="477837"/>
          </a:xfrm>
        </p:spPr>
        <p:txBody>
          <a:bodyPr/>
          <a:lstStyle/>
          <a:p>
            <a:r>
              <a:rPr lang="da-DK" dirty="0" smtClean="0"/>
              <a:t>Aulas </a:t>
            </a:r>
            <a:r>
              <a:rPr lang="da-DK" dirty="0" smtClean="0"/>
              <a:t>udrulning</a:t>
            </a:r>
            <a:endParaRPr lang="da-DK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="" xmlns:a16="http://schemas.microsoft.com/office/drawing/2014/main" id="{6A843CB2-00F1-934D-BA45-8219CC8BAD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5949" y="327025"/>
            <a:ext cx="7630583" cy="260804"/>
          </a:xfrm>
        </p:spPr>
        <p:txBody>
          <a:bodyPr>
            <a:normAutofit/>
          </a:bodyPr>
          <a:lstStyle/>
          <a:p>
            <a:r>
              <a:rPr lang="da-DK" dirty="0"/>
              <a:t>https://skoler.syddjurs.dk/aula/implementeringsplan/</a:t>
            </a:r>
            <a:endParaRPr lang="da-DK" dirty="0"/>
          </a:p>
        </p:txBody>
      </p:sp>
      <p:sp>
        <p:nvSpPr>
          <p:cNvPr id="6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615949" y="1363134"/>
            <a:ext cx="7886487" cy="32654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Udrulningsperioden er på 8 uger – inkl. 2 ugers buffer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Perioden starter den 18. januar 2019</a:t>
            </a:r>
            <a:endParaRPr lang="da-DK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 første 2 uger er Molsskolen pilotskole og kommunens administrator arbejder med den kommunale opsætning. Der er status den 4. marts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Derefter begynder den lokale opsætning. De administrative superbrugere er inviteret til en fælles workshop den 6. marts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I kan se eller printe et grafisk overblik </a:t>
            </a:r>
            <a:r>
              <a:rPr lang="da-DK" dirty="0"/>
              <a:t>over </a:t>
            </a:r>
            <a:r>
              <a:rPr lang="da-DK" dirty="0" smtClean="0"/>
              <a:t>tidsplanen ved gå ind via: </a:t>
            </a:r>
            <a:r>
              <a:rPr lang="da-DK" dirty="0" smtClean="0">
                <a:hlinkClick r:id="rId2"/>
              </a:rPr>
              <a:t>https</a:t>
            </a:r>
            <a:r>
              <a:rPr lang="da-DK" dirty="0">
                <a:hlinkClick r:id="rId2"/>
              </a:rPr>
              <a:t>://skoler.syddjurs.dk/aula/planer</a:t>
            </a:r>
            <a:r>
              <a:rPr lang="da-DK" dirty="0" smtClean="0">
                <a:hlinkClick r:id="rId2"/>
              </a:rPr>
              <a:t>/</a:t>
            </a:r>
            <a:r>
              <a:rPr lang="da-DK" dirty="0" smtClean="0"/>
              <a:t> </a:t>
            </a:r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8665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5950" y="893763"/>
            <a:ext cx="7886700" cy="604190"/>
          </a:xfrm>
        </p:spPr>
        <p:txBody>
          <a:bodyPr/>
          <a:lstStyle/>
          <a:p>
            <a:r>
              <a:rPr lang="da-DK" dirty="0" smtClean="0"/>
              <a:t>Aulas udrulning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sz="quarter" idx="13"/>
          </p:nvPr>
        </p:nvSpPr>
        <p:spPr>
          <a:xfrm>
            <a:off x="615950" y="327025"/>
            <a:ext cx="7886486" cy="260804"/>
          </a:xfrm>
        </p:spPr>
        <p:txBody>
          <a:bodyPr>
            <a:normAutofit/>
          </a:bodyPr>
          <a:lstStyle/>
          <a:p>
            <a:r>
              <a:rPr lang="da-DK" dirty="0"/>
              <a:t>https://skoler.syddjurs.dk/aula/implementeringsplan/</a:t>
            </a:r>
          </a:p>
          <a:p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4"/>
          </p:nvPr>
        </p:nvSpPr>
        <p:spPr>
          <a:xfrm>
            <a:off x="615949" y="1662113"/>
            <a:ext cx="7886487" cy="326548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 smtClean="0"/>
              <a:t>To do:</a:t>
            </a:r>
          </a:p>
          <a:p>
            <a:pPr marL="511175" lvl="1" indent="-285750"/>
            <a:r>
              <a:rPr lang="da-DK" dirty="0" smtClean="0"/>
              <a:t>De administrative superbrugere har fået adgang til Aulas sandkasse og kan dermed give en kort fælles indsigt i Aula</a:t>
            </a:r>
            <a:endParaRPr lang="da-DK" dirty="0" smtClean="0"/>
          </a:p>
          <a:p>
            <a:pPr marL="511175" lvl="1" indent="-285750"/>
            <a:r>
              <a:rPr lang="da-DK" dirty="0" smtClean="0"/>
              <a:t>Følg op på punkterne i implementeringsplanen</a:t>
            </a:r>
          </a:p>
          <a:p>
            <a:pPr marL="511175" lvl="1" indent="-285750"/>
            <a:r>
              <a:rPr lang="da-DK" dirty="0" smtClean="0"/>
              <a:t>Superbrugernes planlægning af tid og sted for kollega-uddannelsen </a:t>
            </a:r>
            <a:r>
              <a:rPr lang="da-DK" smtClean="0"/>
              <a:t>bør ske </a:t>
            </a:r>
            <a:r>
              <a:rPr lang="da-DK" dirty="0" smtClean="0"/>
              <a:t>nu. Der bør afsættes et par timer. I finder mere </a:t>
            </a:r>
            <a:r>
              <a:rPr lang="da-DK" dirty="0"/>
              <a:t>info </a:t>
            </a:r>
            <a:r>
              <a:rPr lang="da-DK" dirty="0" smtClean="0"/>
              <a:t>her: </a:t>
            </a:r>
            <a:r>
              <a:rPr lang="da-DK" sz="1000" dirty="0">
                <a:hlinkClick r:id="rId2"/>
              </a:rPr>
              <a:t>https://skoler.syddjurs.dk/aula/uddannelse</a:t>
            </a:r>
            <a:r>
              <a:rPr lang="da-DK" sz="1000" dirty="0" smtClean="0">
                <a:hlinkClick r:id="rId2"/>
              </a:rPr>
              <a:t>/</a:t>
            </a:r>
            <a:r>
              <a:rPr lang="da-DK" sz="1000" dirty="0" smtClean="0"/>
              <a:t> </a:t>
            </a:r>
            <a:endParaRPr lang="da-DK" sz="1000" dirty="0" smtClean="0"/>
          </a:p>
          <a:p>
            <a:pPr marL="511175" lvl="1" indent="-285750"/>
            <a:r>
              <a:rPr lang="da-DK" dirty="0" smtClean="0"/>
              <a:t>Der kan være fordele og ulemper ved at undervise i Aulas sandkasse frem for i selve Aula. Se side 6. i </a:t>
            </a:r>
            <a:r>
              <a:rPr lang="da-DK" sz="1000" u="sng" dirty="0" smtClean="0">
                <a:hlinkClick r:id="rId3"/>
              </a:rPr>
              <a:t>https</a:t>
            </a:r>
            <a:r>
              <a:rPr lang="da-DK" sz="1000" u="sng" dirty="0">
                <a:hlinkClick r:id="rId3"/>
              </a:rPr>
              <a:t>://aulainfo.dk/wp-content/uploads/Artikel-5-Organisering-af-superbrugere-samt-planlægning-af-uddannelsesforløb-og-ressourcer.pdf</a:t>
            </a:r>
            <a:r>
              <a:rPr lang="da-DK" sz="1000" dirty="0"/>
              <a:t> </a:t>
            </a:r>
            <a:endParaRPr lang="da-DK" sz="1000" dirty="0" smtClean="0"/>
          </a:p>
          <a:p>
            <a:pPr marL="511175" lvl="1" indent="-285750"/>
            <a:r>
              <a:rPr lang="da-DK" dirty="0" smtClean="0"/>
              <a:t>Udfoldelsen af kommunikationsstrategien i en lokal handleplan bør være godt i gang. </a:t>
            </a:r>
            <a:r>
              <a:rPr lang="da-DK" dirty="0"/>
              <a:t>Se materialet </a:t>
            </a:r>
            <a:r>
              <a:rPr lang="da-DK" dirty="0" smtClean="0"/>
              <a:t>og find inspiration her</a:t>
            </a:r>
            <a:r>
              <a:rPr lang="da-DK" dirty="0"/>
              <a:t>: </a:t>
            </a:r>
            <a:r>
              <a:rPr lang="da-DK" sz="1200" dirty="0">
                <a:hlinkClick r:id="rId4"/>
              </a:rPr>
              <a:t>https://skoler.syddjurs.dk/aula/principper-for-god-kommunikation</a:t>
            </a:r>
            <a:r>
              <a:rPr lang="da-DK" sz="1200" dirty="0" smtClean="0">
                <a:hlinkClick r:id="rId4"/>
              </a:rPr>
              <a:t>/</a:t>
            </a:r>
            <a:r>
              <a:rPr lang="da-DK" sz="1200" dirty="0" smtClean="0"/>
              <a:t> </a:t>
            </a:r>
          </a:p>
          <a:p>
            <a:pPr marL="511175" lvl="1" indent="-285750"/>
            <a:r>
              <a:rPr lang="da-DK" dirty="0" smtClean="0"/>
              <a:t>Inddragelsen af eleverne kan ske f.eks. gennem projekt: ”forældreloggerne”. </a:t>
            </a:r>
            <a:r>
              <a:rPr lang="da-DK" dirty="0"/>
              <a:t>Se mere </a:t>
            </a:r>
            <a:r>
              <a:rPr lang="da-DK" dirty="0" smtClean="0"/>
              <a:t>her: </a:t>
            </a:r>
            <a:r>
              <a:rPr lang="da-DK" sz="1200" dirty="0" smtClean="0">
                <a:hlinkClick r:id="rId5"/>
              </a:rPr>
              <a:t>https</a:t>
            </a:r>
            <a:r>
              <a:rPr lang="da-DK" sz="1200" dirty="0">
                <a:hlinkClick r:id="rId5"/>
              </a:rPr>
              <a:t>://aulainfo.dk/foraeldreloggerne</a:t>
            </a:r>
            <a:r>
              <a:rPr lang="da-DK" sz="1200" dirty="0" smtClean="0">
                <a:hlinkClick r:id="rId5"/>
              </a:rPr>
              <a:t>/</a:t>
            </a:r>
            <a:r>
              <a:rPr lang="da-DK" sz="1200" dirty="0" smtClean="0"/>
              <a:t> </a:t>
            </a:r>
            <a:endParaRPr lang="da-DK" sz="1200" dirty="0" smtClean="0"/>
          </a:p>
        </p:txBody>
      </p:sp>
    </p:spTree>
    <p:extLst>
      <p:ext uri="{BB962C8B-B14F-4D97-AF65-F5344CB8AC3E}">
        <p14:creationId xmlns:p14="http://schemas.microsoft.com/office/powerpoint/2010/main" val="420931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="" xmlns:a16="http://schemas.microsoft.com/office/drawing/2014/main" id="{85587C54-58A3-8741-8AA6-8069DC8D4F4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953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Brugerdefineret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39EC6"/>
      </a:accent1>
      <a:accent2>
        <a:srgbClr val="337DA6"/>
      </a:accent2>
      <a:accent3>
        <a:srgbClr val="17638E"/>
      </a:accent3>
      <a:accent4>
        <a:srgbClr val="19415F"/>
      </a:accent4>
      <a:accent5>
        <a:srgbClr val="539EC6"/>
      </a:accent5>
      <a:accent6>
        <a:srgbClr val="337DA6"/>
      </a:accent6>
      <a:hlink>
        <a:srgbClr val="17638E"/>
      </a:hlink>
      <a:folHlink>
        <a:srgbClr val="19415F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Aula" id="{81F5F617-9A3D-5344-938D-741E46F761D9}" vid="{2CA48539-7013-B04F-AB67-6A85BA2D1BF3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370</TotalTime>
  <Words>224</Words>
  <Application>Microsoft Office PowerPoint</Application>
  <PresentationFormat>Skærmshow (16:10)</PresentationFormat>
  <Paragraphs>19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</vt:i4>
      </vt:variant>
    </vt:vector>
  </HeadingPairs>
  <TitlesOfParts>
    <vt:vector size="5" baseType="lpstr">
      <vt:lpstr>Office-tema</vt:lpstr>
      <vt:lpstr>Nyhedsbrev 7</vt:lpstr>
      <vt:lpstr>Aulas udrulning</vt:lpstr>
      <vt:lpstr>Aulas udrulning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Peter Dalhoff</dc:creator>
  <cp:lastModifiedBy>Vibeke Kahl</cp:lastModifiedBy>
  <cp:revision>95</cp:revision>
  <dcterms:created xsi:type="dcterms:W3CDTF">2018-05-28T07:09:24Z</dcterms:created>
  <dcterms:modified xsi:type="dcterms:W3CDTF">2019-01-29T10:21:12Z</dcterms:modified>
</cp:coreProperties>
</file>